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8"/>
  </p:notesMasterIdLst>
  <p:sldIdLst>
    <p:sldId id="256" r:id="rId2"/>
    <p:sldId id="345" r:id="rId3"/>
    <p:sldId id="379" r:id="rId4"/>
    <p:sldId id="380" r:id="rId5"/>
    <p:sldId id="346" r:id="rId6"/>
    <p:sldId id="381" r:id="rId7"/>
    <p:sldId id="382" r:id="rId8"/>
    <p:sldId id="383" r:id="rId9"/>
    <p:sldId id="384" r:id="rId10"/>
    <p:sldId id="385" r:id="rId11"/>
    <p:sldId id="386" r:id="rId12"/>
    <p:sldId id="387" r:id="rId13"/>
    <p:sldId id="388" r:id="rId14"/>
    <p:sldId id="389" r:id="rId15"/>
    <p:sldId id="390" r:id="rId16"/>
    <p:sldId id="392" r:id="rId17"/>
    <p:sldId id="393" r:id="rId18"/>
    <p:sldId id="394" r:id="rId19"/>
    <p:sldId id="395" r:id="rId20"/>
    <p:sldId id="396" r:id="rId21"/>
    <p:sldId id="397" r:id="rId22"/>
    <p:sldId id="398" r:id="rId23"/>
    <p:sldId id="399" r:id="rId24"/>
    <p:sldId id="400" r:id="rId25"/>
    <p:sldId id="401" r:id="rId26"/>
    <p:sldId id="402" r:id="rId27"/>
    <p:sldId id="403" r:id="rId28"/>
    <p:sldId id="404" r:id="rId29"/>
    <p:sldId id="405" r:id="rId30"/>
    <p:sldId id="406" r:id="rId31"/>
    <p:sldId id="407" r:id="rId32"/>
    <p:sldId id="408" r:id="rId33"/>
    <p:sldId id="409" r:id="rId34"/>
    <p:sldId id="410" r:id="rId35"/>
    <p:sldId id="411" r:id="rId36"/>
    <p:sldId id="412" r:id="rId37"/>
    <p:sldId id="413" r:id="rId38"/>
    <p:sldId id="414" r:id="rId39"/>
    <p:sldId id="415" r:id="rId40"/>
    <p:sldId id="416" r:id="rId41"/>
    <p:sldId id="417" r:id="rId42"/>
    <p:sldId id="418" r:id="rId43"/>
    <p:sldId id="419" r:id="rId44"/>
    <p:sldId id="420" r:id="rId45"/>
    <p:sldId id="421" r:id="rId46"/>
    <p:sldId id="422" r:id="rId47"/>
    <p:sldId id="423" r:id="rId48"/>
    <p:sldId id="424" r:id="rId49"/>
    <p:sldId id="425" r:id="rId50"/>
    <p:sldId id="426" r:id="rId51"/>
    <p:sldId id="427" r:id="rId52"/>
    <p:sldId id="428" r:id="rId53"/>
    <p:sldId id="429" r:id="rId54"/>
    <p:sldId id="430" r:id="rId55"/>
    <p:sldId id="431" r:id="rId56"/>
    <p:sldId id="432" r:id="rId57"/>
    <p:sldId id="433" r:id="rId58"/>
    <p:sldId id="434" r:id="rId59"/>
    <p:sldId id="435" r:id="rId60"/>
    <p:sldId id="436" r:id="rId61"/>
    <p:sldId id="437" r:id="rId62"/>
    <p:sldId id="438" r:id="rId63"/>
    <p:sldId id="439" r:id="rId64"/>
    <p:sldId id="440" r:id="rId65"/>
    <p:sldId id="441" r:id="rId66"/>
    <p:sldId id="443" r:id="rId6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9" autoAdjust="0"/>
    <p:restoredTop sz="86900" autoAdjust="0"/>
  </p:normalViewPr>
  <p:slideViewPr>
    <p:cSldViewPr>
      <p:cViewPr varScale="1">
        <p:scale>
          <a:sx n="109" d="100"/>
          <a:sy n="109" d="100"/>
        </p:scale>
        <p:origin x="149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presProps" Target="pres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viewProps" Target="viewProps.xml"/><Relationship Id="rId71" Type="http://schemas.openxmlformats.org/officeDocument/2006/relationships/theme" Target="theme/theme1.xml"/><Relationship Id="rId72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B44C77-4A82-4484-AF45-71FB31E79701}" type="datetimeFigureOut">
              <a:rPr lang="en-US" smtClean="0"/>
              <a:t>3/28/17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D7014-3A32-427F-85A0-BBEBCB83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77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Query forward and backward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2D7014-3A32-427F-85A0-BBEBCB83E2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trivial words like and/the/or are ignored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2D7014-3A32-427F-85A0-BBEBCB83E27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21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infrequent words are hard</a:t>
            </a:r>
            <a:r>
              <a:rPr lang="en-US" baseline="0" dirty="0" smtClean="0"/>
              <a:t> to search in a tag cloud</a:t>
            </a:r>
          </a:p>
          <a:p>
            <a:r>
              <a:rPr lang="en-US" baseline="0" dirty="0" smtClean="0"/>
              <a:t>- some words could have never been said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2D7014-3A32-427F-85A0-BBEBCB83E27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77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Shows phrases</a:t>
            </a:r>
            <a:r>
              <a:rPr lang="en-US" baseline="0" dirty="0" smtClean="0"/>
              <a:t> of interest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2D7014-3A32-427F-85A0-BBEBCB83E27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793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 sz="1400" dirty="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pPr/>
              <a:t>3/28/17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fld id="{564CF2E0-CCC4-4E1E-9902-C3C36AB3FDA4}" type="datetimeFigureOut">
              <a:rPr lang="en-US" smtClean="0"/>
              <a:pPr algn="r" eaLnBrk="1" latinLnBrk="0" hangingPunct="1"/>
              <a:t>3/28/17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1" latinLnBrk="0" hangingPunct="1"/>
            <a:fld id="{6F42FDE4-A7DD-41A7-A0A6-9B649FB43336}" type="slidenum">
              <a:rPr kumimoji="0" lang="en-US" smtClean="0"/>
              <a:pPr algn="ctr" eaLnBrk="1" latinLnBrk="0" hangingPunct="1"/>
              <a:t>‹#›</a:t>
            </a:fld>
            <a:endParaRPr kumimoji="0" lang="en-US" sz="14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://searchuserinferfaces.com/book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://www.nytimes.com/interactive/2012/08/28/us/politics/convention-word-counts.html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hyperlink" Target="http://www.niemanlab.org/2011/10/word-clouds-considered-harmful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hyperlink" Target="http://www.socialsignal.com/system/files/images/2008-08-01-tagcloud.gif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hyperlink" Target="http://www.wordle.ne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hyperlink" Target="http://www.guardian.co.uk/news/datablog/2011/jan/25/state-of-the-union-text-obama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hyperlink" Target="http://www.nytimes.com/ref/Washington/20070123_STATEOFUNION.html?initialWord=iraq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Relationship Id="rId3" Type="http://schemas.openxmlformats.org/officeDocument/2006/relationships/hyperlink" Target="http://www.cs.umd.edu/hcil/textvis/featurelens/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Relationship Id="rId3" Type="http://schemas.openxmlformats.org/officeDocument/2006/relationships/hyperlink" Target="http://www.concordancesoftware.co.uk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Relationship Id="rId3" Type="http://schemas.openxmlformats.org/officeDocument/2006/relationships/image" Target="../media/image3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://www.kartoo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Ross Maciejewski</a:t>
            </a:r>
          </a:p>
          <a:p>
            <a:r>
              <a:rPr lang="en-US" dirty="0" smtClean="0"/>
              <a:t>rmacieje@asu.edu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CSE 591</a:t>
            </a:r>
            <a:br>
              <a:rPr lang="en-US" dirty="0" smtClean="0"/>
            </a:br>
            <a:r>
              <a:rPr lang="en-US" dirty="0" smtClean="0"/>
              <a:t>Text and Document Visualization</a:t>
            </a:r>
            <a:endParaRPr lang="en-US" dirty="0"/>
          </a:p>
        </p:txBody>
      </p:sp>
      <p:pic>
        <p:nvPicPr>
          <p:cNvPr id="4" name="Picture 7" descr="ASU Logo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6400" y="5486400"/>
            <a:ext cx="338455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 descr="C:\Users\cadlabadmin\Desktop\tumblr_lp2so4aYv71r0cv6do1_500.gif"/>
          <p:cNvPicPr>
            <a:picLocks noChangeAspect="1" noChangeArrowheads="1" noCrop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4919662"/>
            <a:ext cx="2787651" cy="209073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Information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629" t="1913" b="3567"/>
          <a:stretch/>
        </p:blipFill>
        <p:spPr>
          <a:xfrm>
            <a:off x="304800" y="1295400"/>
            <a:ext cx="8582025" cy="5257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1722" y="5891158"/>
            <a:ext cx="3560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http://searchuserinferfaces.com/book/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9873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Representing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How do we represent the words, phrases, and sentences in a document or set of documents?</a:t>
            </a:r>
          </a:p>
          <a:p>
            <a:pPr lvl="1"/>
            <a:r>
              <a:rPr lang="en-US" dirty="0" smtClean="0"/>
              <a:t>Search vs. </a:t>
            </a:r>
            <a:r>
              <a:rPr lang="en-US" i="1" dirty="0" smtClean="0"/>
              <a:t>understanding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46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Way to Represent Text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524000"/>
            <a:ext cx="6365763" cy="40195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00" y="1524000"/>
            <a:ext cx="838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Uses:</a:t>
            </a:r>
          </a:p>
          <a:p>
            <a:r>
              <a:rPr lang="en-US" dirty="0" smtClean="0"/>
              <a:t>Layout</a:t>
            </a:r>
          </a:p>
          <a:p>
            <a:r>
              <a:rPr lang="en-US" dirty="0" smtClean="0"/>
              <a:t>Font</a:t>
            </a:r>
          </a:p>
          <a:p>
            <a:r>
              <a:rPr lang="en-US" dirty="0" smtClean="0"/>
              <a:t>Style</a:t>
            </a:r>
          </a:p>
          <a:p>
            <a:r>
              <a:rPr lang="en-US" dirty="0" smtClean="0"/>
              <a:t>Color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93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How would you visualize one of the presidential debates?</a:t>
            </a:r>
          </a:p>
        </p:txBody>
      </p:sp>
    </p:spTree>
    <p:extLst>
      <p:ext uri="{BB962C8B-B14F-4D97-AF65-F5344CB8AC3E}">
        <p14:creationId xmlns:p14="http://schemas.microsoft.com/office/powerpoint/2010/main" val="365638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What kind of questions or tasks would someone want to do with such a visualization?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0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Counts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92" y="1295400"/>
            <a:ext cx="7435415" cy="46021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5968" y="6248400"/>
            <a:ext cx="8309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http://www.nytimes.com/interactive/2012/08/28/us/politics/convention-word-counts.html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893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Word Counting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417638"/>
            <a:ext cx="857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5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Tag/Word Clouds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Currently very popular in the research community.</a:t>
            </a:r>
          </a:p>
          <a:p>
            <a:r>
              <a:rPr lang="en-US" dirty="0" smtClean="0"/>
              <a:t>Have proven to be popular on the web.</a:t>
            </a:r>
          </a:p>
          <a:p>
            <a:r>
              <a:rPr lang="en-US" dirty="0" smtClean="0"/>
              <a:t>Idea is to show word/concept importance visually.</a:t>
            </a:r>
          </a:p>
          <a:p>
            <a:pPr lvl="1"/>
            <a:r>
              <a:rPr lang="en-US" dirty="0" smtClean="0"/>
              <a:t>Tags: User-specified metadata (descriptors) about other objects.</a:t>
            </a:r>
          </a:p>
          <a:p>
            <a:pPr lvl="1"/>
            <a:r>
              <a:rPr lang="en-US" dirty="0" smtClean="0"/>
              <a:t>Sometimes generalized to just reflect word frequencies.</a:t>
            </a:r>
          </a:p>
        </p:txBody>
      </p:sp>
    </p:spTree>
    <p:extLst>
      <p:ext uri="{BB962C8B-B14F-4D97-AF65-F5344CB8AC3E}">
        <p14:creationId xmlns:p14="http://schemas.microsoft.com/office/powerpoint/2010/main" val="395112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90-year old Soviet Constructivism</a:t>
            </a:r>
          </a:p>
          <a:p>
            <a:r>
              <a:rPr lang="en-US" dirty="0" smtClean="0"/>
              <a:t>Milgram’s ‘76 experiment to have people label landmarks in Paris.</a:t>
            </a:r>
          </a:p>
          <a:p>
            <a:r>
              <a:rPr lang="en-US" dirty="0" smtClean="0"/>
              <a:t>Flanagan’s ‘97 “Search referral Zeitgeist” </a:t>
            </a:r>
          </a:p>
          <a:p>
            <a:r>
              <a:rPr lang="en-US" dirty="0" smtClean="0"/>
              <a:t>Fortune’s ‘01 ‘Money Makes the World Go Round’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0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Flickr Tag Cloud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475" y="1417638"/>
            <a:ext cx="6572250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968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is Everywhere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use documents as the primary information artifact in our lives.</a:t>
            </a:r>
          </a:p>
          <a:p>
            <a:r>
              <a:rPr lang="en-US" dirty="0" smtClean="0"/>
              <a:t>Our access to documents has grown tremendously in recent years due to networking infrastructure.</a:t>
            </a:r>
          </a:p>
          <a:p>
            <a:pPr lvl="1"/>
            <a:r>
              <a:rPr lang="en-US" dirty="0" smtClean="0"/>
              <a:t>WWW</a:t>
            </a:r>
          </a:p>
          <a:p>
            <a:pPr lvl="1"/>
            <a:r>
              <a:rPr lang="en-US" dirty="0" smtClean="0"/>
              <a:t>Digital Libraries</a:t>
            </a:r>
          </a:p>
          <a:p>
            <a:pPr lvl="1"/>
            <a:r>
              <a:rPr lang="en-US" dirty="0" smtClean="0"/>
              <a:t>Electronic Books</a:t>
            </a:r>
          </a:p>
          <a:p>
            <a:pPr lvl="1"/>
            <a:r>
              <a:rPr lang="en-US" dirty="0" smtClean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46105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elicious Tag Cloud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662" y="1410568"/>
            <a:ext cx="6619875" cy="53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91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Alternate Order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812" y="1402712"/>
            <a:ext cx="6505575" cy="522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78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Amazon’s (old) Product Concordance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099" y="1524000"/>
            <a:ext cx="6273001" cy="500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40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Information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049" y="1417638"/>
            <a:ext cx="6387751" cy="5104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0330" y="2057400"/>
            <a:ext cx="17283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There are other </a:t>
            </a:r>
          </a:p>
          <a:p>
            <a:r>
              <a:rPr lang="en-US" dirty="0" smtClean="0"/>
              <a:t>types of info </a:t>
            </a:r>
          </a:p>
          <a:p>
            <a:r>
              <a:rPr lang="en-US" dirty="0" smtClean="0"/>
              <a:t>about a document </a:t>
            </a:r>
          </a:p>
          <a:p>
            <a:r>
              <a:rPr lang="en-US" dirty="0" smtClean="0"/>
              <a:t>on Amazon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48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Eyes Tag Cloud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349" y="1600200"/>
            <a:ext cx="5584501" cy="4843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" y="3560035"/>
            <a:ext cx="12178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Here, pairs</a:t>
            </a:r>
          </a:p>
          <a:p>
            <a:r>
              <a:rPr lang="en-US" dirty="0" smtClean="0"/>
              <a:t>of words are</a:t>
            </a:r>
          </a:p>
          <a:p>
            <a:r>
              <a:rPr lang="en-US" dirty="0"/>
              <a:t>s</a:t>
            </a:r>
            <a:r>
              <a:rPr lang="en-US" dirty="0" smtClean="0"/>
              <a:t>hown.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82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Actually not a great visualization.</a:t>
            </a:r>
          </a:p>
          <a:p>
            <a:pPr lvl="1"/>
            <a:r>
              <a:rPr lang="en-US" dirty="0" smtClean="0"/>
              <a:t>Hard to find a particular word.</a:t>
            </a:r>
          </a:p>
          <a:p>
            <a:pPr lvl="1"/>
            <a:r>
              <a:rPr lang="en-US" dirty="0" smtClean="0"/>
              <a:t>Long words have increased visual emphasis.</a:t>
            </a:r>
          </a:p>
          <a:p>
            <a:pPr lvl="1"/>
            <a:r>
              <a:rPr lang="en-US" dirty="0" smtClean="0"/>
              <a:t>Font sizes are hard of compare.</a:t>
            </a:r>
          </a:p>
          <a:p>
            <a:pPr lvl="1"/>
            <a:r>
              <a:rPr lang="en-US" dirty="0" smtClean="0"/>
              <a:t>Alphabetical ordering not idea for many tasks.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Studies have shown that they underperform.</a:t>
            </a:r>
            <a:r>
              <a:rPr lang="en-US" baseline="30000" dirty="0" smtClean="0"/>
              <a:t>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6248400"/>
            <a:ext cx="230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smtClean="0"/>
              <a:t>1</a:t>
            </a:r>
            <a:r>
              <a:rPr lang="en-US" dirty="0" smtClean="0"/>
              <a:t>Gruen et. al., CHI 2006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733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28600"/>
            <a:ext cx="8386881" cy="5867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94819" y="6400800"/>
            <a:ext cx="6359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http://www.niemanlab.org/2011/10/word-clouds-considered-harmful/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47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So Popular?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Serve as social signifiers that provide a friendly atmosphere that provide a point of entry into a complex site.</a:t>
            </a:r>
          </a:p>
          <a:p>
            <a:r>
              <a:rPr lang="en-US" dirty="0" smtClean="0"/>
              <a:t>Act as individual and group mirrors</a:t>
            </a:r>
          </a:p>
          <a:p>
            <a:r>
              <a:rPr lang="en-US" dirty="0" smtClean="0"/>
              <a:t>Fun, not business-like</a:t>
            </a:r>
          </a:p>
        </p:txBody>
      </p:sp>
    </p:spTree>
    <p:extLst>
      <p:ext uri="{BB962C8B-B14F-4D97-AF65-F5344CB8AC3E}">
        <p14:creationId xmlns:p14="http://schemas.microsoft.com/office/powerpoint/2010/main" val="194427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14325"/>
            <a:ext cx="6534150" cy="58578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55697" y="6324600"/>
            <a:ext cx="6765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http://www.socialsignal.com/system/files/images/2008-08-01-tagcloud.gif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9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Wordle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966" y="1295400"/>
            <a:ext cx="7243267" cy="4953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78966" y="6400800"/>
            <a:ext cx="2292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http://www.wordle.net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51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Question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What can information visualization provide to help users in understanding and gathering information from text and document collections?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6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Wordle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Tightly packed words, sometimes vertical or diagonal</a:t>
            </a:r>
          </a:p>
          <a:p>
            <a:r>
              <a:rPr lang="en-US" dirty="0" smtClean="0"/>
              <a:t>Word size is linearly correlated with frequency </a:t>
            </a:r>
          </a:p>
          <a:p>
            <a:pPr lvl="1"/>
            <a:r>
              <a:rPr lang="en-US" dirty="0" smtClean="0"/>
              <a:t>Typically square root in cloud</a:t>
            </a:r>
          </a:p>
          <a:p>
            <a:r>
              <a:rPr lang="en-US" dirty="0" smtClean="0"/>
              <a:t>Multiple color palettes</a:t>
            </a:r>
          </a:p>
          <a:p>
            <a:r>
              <a:rPr lang="en-US" dirty="0" smtClean="0"/>
              <a:t>User gets some control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6324600"/>
            <a:ext cx="4995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Viegas</a:t>
            </a:r>
            <a:r>
              <a:rPr lang="en-US" dirty="0" smtClean="0"/>
              <a:t>, </a:t>
            </a:r>
            <a:r>
              <a:rPr lang="en-US" dirty="0" err="1" smtClean="0"/>
              <a:t>Watternberg</a:t>
            </a:r>
            <a:r>
              <a:rPr lang="en-US" dirty="0" smtClean="0"/>
              <a:t>, and Feinberg, TVCG (</a:t>
            </a:r>
            <a:r>
              <a:rPr lang="en-US" dirty="0" err="1" smtClean="0"/>
              <a:t>InfoVis</a:t>
            </a:r>
            <a:r>
              <a:rPr lang="en-US" dirty="0" smtClean="0"/>
              <a:t>), 2009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4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Details not published</a:t>
            </a:r>
          </a:p>
          <a:p>
            <a:r>
              <a:rPr lang="en-US" dirty="0" smtClean="0"/>
              <a:t>Idea:</a:t>
            </a:r>
          </a:p>
          <a:p>
            <a:pPr marL="320040" lvl="1" indent="0">
              <a:buNone/>
            </a:pPr>
            <a:r>
              <a:rPr lang="en-US" dirty="0" smtClean="0"/>
              <a:t>Sort words by weight, decreasing order</a:t>
            </a:r>
          </a:p>
          <a:p>
            <a:pPr marL="320040" lvl="1" indent="0">
              <a:buNone/>
            </a:pPr>
            <a:r>
              <a:rPr lang="en-US" dirty="0" smtClean="0"/>
              <a:t>for each word w</a:t>
            </a:r>
          </a:p>
          <a:p>
            <a:pPr marL="594360" lvl="2" indent="0">
              <a:buNone/>
            </a:pPr>
            <a:r>
              <a:rPr lang="en-US" dirty="0" err="1" smtClean="0"/>
              <a:t>W.position</a:t>
            </a:r>
            <a:r>
              <a:rPr lang="en-US" dirty="0" smtClean="0"/>
              <a:t> := </a:t>
            </a:r>
            <a:r>
              <a:rPr lang="en-US" dirty="0" err="1" smtClean="0"/>
              <a:t>makeInitialPosition</a:t>
            </a:r>
            <a:r>
              <a:rPr lang="en-US" dirty="0" smtClean="0"/>
              <a:t>(w)</a:t>
            </a:r>
          </a:p>
          <a:p>
            <a:pPr marL="594360" lvl="2" indent="0">
              <a:buNone/>
            </a:pPr>
            <a:r>
              <a:rPr lang="en-US" dirty="0" smtClean="0"/>
              <a:t>While w intersects other words:</a:t>
            </a:r>
          </a:p>
          <a:p>
            <a:pPr marL="868680" lvl="3" indent="0">
              <a:buNone/>
            </a:pPr>
            <a:r>
              <a:rPr lang="en-US" dirty="0" err="1" smtClean="0"/>
              <a:t>updatePosition</a:t>
            </a:r>
            <a:r>
              <a:rPr lang="en-US" dirty="0" smtClean="0"/>
              <a:t>(w)</a:t>
            </a:r>
            <a:endParaRPr lang="en-US" dirty="0"/>
          </a:p>
          <a:p>
            <a:pPr lvl="1"/>
            <a:r>
              <a:rPr lang="en-US" dirty="0" smtClean="0"/>
              <a:t>Initial position randomly chosen according to distribution for target shape.</a:t>
            </a:r>
          </a:p>
          <a:p>
            <a:pPr lvl="1"/>
            <a:r>
              <a:rPr lang="en-US" dirty="0" smtClean="0"/>
              <a:t>Update position moves out radially.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04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 Uses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Political speeches</a:t>
            </a:r>
          </a:p>
          <a:p>
            <a:r>
              <a:rPr lang="en-US" dirty="0" smtClean="0"/>
              <a:t>Songs and poems</a:t>
            </a:r>
          </a:p>
          <a:p>
            <a:r>
              <a:rPr lang="en-US" dirty="0" smtClean="0"/>
              <a:t>Love letters</a:t>
            </a:r>
          </a:p>
          <a:p>
            <a:r>
              <a:rPr lang="en-US" dirty="0" smtClean="0"/>
              <a:t>Wedding vows</a:t>
            </a:r>
          </a:p>
          <a:p>
            <a:r>
              <a:rPr lang="en-US" dirty="0" err="1" smtClean="0"/>
              <a:t>Cours</a:t>
            </a:r>
            <a:r>
              <a:rPr lang="en-US" dirty="0" smtClean="0"/>
              <a:t> syllabi</a:t>
            </a:r>
          </a:p>
          <a:p>
            <a:r>
              <a:rPr lang="en-US" dirty="0" smtClean="0"/>
              <a:t>Teaching writing</a:t>
            </a:r>
          </a:p>
          <a:p>
            <a:r>
              <a:rPr lang="en-US" dirty="0" smtClean="0"/>
              <a:t>Gifts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747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2-Day Survey in Jan. 09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2/3 of respondents were women</a:t>
            </a:r>
          </a:p>
          <a:p>
            <a:r>
              <a:rPr lang="en-US" dirty="0" smtClean="0"/>
              <a:t>Interest came from design, visual appeal, beauty</a:t>
            </a:r>
          </a:p>
          <a:p>
            <a:r>
              <a:rPr lang="en-US" dirty="0" smtClean="0"/>
              <a:t>Why preferred over word clouds:</a:t>
            </a:r>
          </a:p>
          <a:p>
            <a:pPr lvl="1"/>
            <a:r>
              <a:rPr lang="en-US" dirty="0" smtClean="0"/>
              <a:t>Emotion impact</a:t>
            </a:r>
          </a:p>
          <a:p>
            <a:pPr lvl="1"/>
            <a:r>
              <a:rPr lang="en-US" dirty="0" smtClean="0"/>
              <a:t>Attention-keeping visuals</a:t>
            </a:r>
          </a:p>
          <a:p>
            <a:pPr lvl="1"/>
            <a:r>
              <a:rPr lang="en-US" dirty="0" smtClean="0"/>
              <a:t>Organic, non-linear</a:t>
            </a:r>
          </a:p>
          <a:p>
            <a:r>
              <a:rPr lang="en-US" dirty="0" smtClean="0"/>
              <a:t>Fair percentage didn’t know what size signified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70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of the Union </a:t>
            </a:r>
            <a:r>
              <a:rPr lang="en-US" dirty="0" err="1" smtClean="0"/>
              <a:t>Wordles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051" y="1417638"/>
            <a:ext cx="5763098" cy="4724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6549" y="6248400"/>
            <a:ext cx="8048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http://www.guardian.co.uk/news/datablog/2011/jan/25/state-of-the-union-text-obama#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14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Little More Order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428636"/>
            <a:ext cx="8605838" cy="26293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4267200"/>
            <a:ext cx="3307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Order the words more by frequency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4400" y="6400800"/>
            <a:ext cx="2692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Cui et. al., IEEE CG&amp;A, 2010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829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Semantic/Context Word Clouds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85" y="1828800"/>
            <a:ext cx="8229600" cy="458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746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Wordle</a:t>
            </a:r>
            <a:r>
              <a:rPr lang="en-US" dirty="0" smtClean="0"/>
              <a:t> Characteristics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Layout, words are automatic</a:t>
            </a:r>
          </a:p>
          <a:p>
            <a:r>
              <a:rPr lang="en-US" dirty="0" smtClean="0"/>
              <a:t>If you had some control, what would you like to change or alter?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59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Mani-</a:t>
            </a:r>
            <a:r>
              <a:rPr lang="en-US" dirty="0" err="1" smtClean="0"/>
              <a:t>Wordle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Start with nice default algorithm</a:t>
            </a:r>
          </a:p>
          <a:p>
            <a:r>
              <a:rPr lang="en-US" dirty="0" smtClean="0"/>
              <a:t>Give user more control over design</a:t>
            </a:r>
          </a:p>
          <a:p>
            <a:pPr lvl="1"/>
            <a:r>
              <a:rPr lang="en-US" dirty="0" smtClean="0"/>
              <a:t>Alter color (within a palette)</a:t>
            </a:r>
          </a:p>
          <a:p>
            <a:pPr lvl="1"/>
            <a:r>
              <a:rPr lang="en-US" dirty="0" smtClean="0"/>
              <a:t>Pin words, redo the rest</a:t>
            </a:r>
          </a:p>
          <a:p>
            <a:pPr lvl="1"/>
            <a:r>
              <a:rPr lang="en-US" dirty="0" smtClean="0"/>
              <a:t>Move and rotate words</a:t>
            </a:r>
          </a:p>
          <a:p>
            <a:pPr lvl="1"/>
            <a:r>
              <a:rPr lang="en-US" dirty="0" smtClean="0"/>
              <a:t>Smooth animation and collision detection for tracking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44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417638"/>
            <a:ext cx="8772525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41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Text is nominal data</a:t>
            </a:r>
          </a:p>
          <a:p>
            <a:pPr lvl="1"/>
            <a:r>
              <a:rPr lang="en-US" dirty="0" smtClean="0"/>
              <a:t>Does not seem to map to geometric/graphical presentation as easily as ordinal and quantitative data.</a:t>
            </a:r>
          </a:p>
          <a:p>
            <a:pPr lvl="1"/>
            <a:endParaRPr lang="en-US" dirty="0"/>
          </a:p>
          <a:p>
            <a:r>
              <a:rPr lang="en-US" dirty="0" smtClean="0"/>
              <a:t>The “Raw Data </a:t>
            </a:r>
            <a:r>
              <a:rPr lang="en-US" dirty="0" smtClean="0">
                <a:sym typeface="Wingdings" panose="05000000000000000000" pitchFamily="2" charset="2"/>
              </a:rPr>
              <a:t>--&gt; Data Table” mapping now becomes more important.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374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Analysis on the Web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125" y="1446627"/>
            <a:ext cx="5764950" cy="48779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1000" y="6324600"/>
            <a:ext cx="2306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http://voyant-tools.org/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02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Documents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How to show word frequencies across multiple related </a:t>
            </a:r>
            <a:r>
              <a:rPr lang="en-US" dirty="0" err="1" smtClean="0"/>
              <a:t>doucments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63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Tag Clouds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417638"/>
            <a:ext cx="7191001" cy="44273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844972"/>
            <a:ext cx="22215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Different Circuit Courts</a:t>
            </a:r>
          </a:p>
          <a:p>
            <a:endParaRPr lang="en-US" dirty="0" smtClean="0"/>
          </a:p>
          <a:p>
            <a:r>
              <a:rPr lang="en-US" dirty="0" smtClean="0"/>
              <a:t>Collins et al, VAST 2009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6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Analytic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Note: Word Clouds and </a:t>
            </a:r>
            <a:r>
              <a:rPr lang="en-US" dirty="0" err="1" smtClean="0"/>
              <a:t>Wordles</a:t>
            </a:r>
            <a:r>
              <a:rPr lang="en-US" dirty="0" smtClean="0"/>
              <a:t> are really more overview-style visualizations</a:t>
            </a:r>
          </a:p>
          <a:p>
            <a:pPr lvl="1"/>
            <a:r>
              <a:rPr lang="en-US" dirty="0" smtClean="0"/>
              <a:t>Don’t really support queries, searches, drill-down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How might we also support queries and search?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and Timeline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295400"/>
            <a:ext cx="5661001" cy="50556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8000" y="1792069"/>
            <a:ext cx="1746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 of the Union </a:t>
            </a:r>
          </a:p>
          <a:p>
            <a:r>
              <a:rPr lang="en-US" dirty="0" smtClean="0"/>
              <a:t>Addresses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4373" y="6356166"/>
            <a:ext cx="8492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http://www.nytimes.com/ref/Washington/20070123_STATEOFUNION.html?initialWord=iraq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83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FeatureLens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417638"/>
            <a:ext cx="6172200" cy="46628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96200" y="1676400"/>
            <a:ext cx="137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Show patterns of words or </a:t>
            </a:r>
          </a:p>
          <a:p>
            <a:r>
              <a:rPr lang="en-US" dirty="0" smtClean="0"/>
              <a:t>n-grams.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6099295"/>
            <a:ext cx="4519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http://www.cs.umd.edu/hcil/textvis/featurelens/</a:t>
            </a:r>
            <a:endParaRPr lang="en-US" dirty="0" smtClean="0"/>
          </a:p>
          <a:p>
            <a:r>
              <a:rPr lang="en-US" dirty="0" smtClean="0"/>
              <a:t>Don et al, CIKM 2007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39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SeeSoft</a:t>
            </a:r>
            <a:r>
              <a:rPr lang="en-US" dirty="0" smtClean="0"/>
              <a:t> Display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417638"/>
            <a:ext cx="5928751" cy="46496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6400800"/>
            <a:ext cx="5144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Eick</a:t>
            </a:r>
            <a:r>
              <a:rPr lang="en-US" dirty="0" smtClean="0"/>
              <a:t>, Journal of Computational &amp; Graphical Statistics, 1994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86601" y="1676400"/>
            <a:ext cx="1600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Like taping text to the wall and walking far away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Individual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The previous techniques focus largely on words</a:t>
            </a:r>
          </a:p>
          <a:p>
            <a:pPr lvl="1"/>
            <a:r>
              <a:rPr lang="en-US" dirty="0" smtClean="0"/>
              <a:t>Especially word clouds and wordless</a:t>
            </a:r>
          </a:p>
          <a:p>
            <a:r>
              <a:rPr lang="en-US" dirty="0" smtClean="0"/>
              <a:t>Can we show combinations of words, like actual phrases and sentences, in order to provide more context?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01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Concordance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352" y="1405069"/>
            <a:ext cx="5686496" cy="50562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0" y="5105400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Definition</a:t>
            </a:r>
            <a:endParaRPr lang="en-US" dirty="0"/>
          </a:p>
        </p:txBody>
      </p:sp>
      <p:cxnSp>
        <p:nvCxnSpPr>
          <p:cNvPr id="7" name="Straight Arrow Connector 6"/>
          <p:cNvCxnSpPr>
            <a:stCxn id="5" idx="3"/>
          </p:cNvCxnSpPr>
          <p:nvPr/>
        </p:nvCxnSpPr>
        <p:spPr>
          <a:xfrm>
            <a:off x="1796257" y="5290066"/>
            <a:ext cx="1480343" cy="653534"/>
          </a:xfrm>
          <a:prstGeom prst="straightConnector1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048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Concordance in Text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920" y="1417638"/>
            <a:ext cx="7061358" cy="48708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70707" y="6400800"/>
            <a:ext cx="3659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http://www.concordancesoftware.co.uk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50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Information Retrieval vs.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Information Retrieval is an active search process that returns specific items.</a:t>
            </a:r>
          </a:p>
          <a:p>
            <a:endParaRPr lang="en-US" dirty="0"/>
          </a:p>
          <a:p>
            <a:r>
              <a:rPr lang="en-US" dirty="0" smtClean="0"/>
              <a:t>Visualization is more useful when the searcher isn’t sure precisely what they’re looking for.</a:t>
            </a:r>
          </a:p>
          <a:p>
            <a:pPr lvl="1"/>
            <a:r>
              <a:rPr lang="en-US" dirty="0" smtClean="0"/>
              <a:t>More of a browsing task than a searching one.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412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73" y="1417638"/>
            <a:ext cx="8376751" cy="47946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5973" y="6212305"/>
            <a:ext cx="2178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King James Bible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Shows context of a word or words</a:t>
            </a:r>
          </a:p>
          <a:p>
            <a:pPr lvl="1"/>
            <a:r>
              <a:rPr lang="en-US" dirty="0" smtClean="0"/>
              <a:t>Follow word with all the phrases that follow it</a:t>
            </a:r>
          </a:p>
          <a:p>
            <a:r>
              <a:rPr lang="en-US" dirty="0" smtClean="0"/>
              <a:t>Font size shows frequency of appearance</a:t>
            </a:r>
          </a:p>
          <a:p>
            <a:r>
              <a:rPr lang="en-US" dirty="0" smtClean="0"/>
              <a:t>Continue branch until hitting unique phrase</a:t>
            </a:r>
          </a:p>
          <a:p>
            <a:r>
              <a:rPr lang="en-US" dirty="0" smtClean="0"/>
              <a:t>Clicking on phrase makes it the focus</a:t>
            </a:r>
          </a:p>
          <a:p>
            <a:r>
              <a:rPr lang="en-US" dirty="0" smtClean="0"/>
              <a:t>Ordered alphabetically, by frequency, or by first appearance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7906" y="6400800"/>
            <a:ext cx="4025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Wattenberg and </a:t>
            </a:r>
            <a:r>
              <a:rPr lang="en-US" dirty="0" err="1" smtClean="0"/>
              <a:t>Viégas</a:t>
            </a:r>
            <a:r>
              <a:rPr lang="en-US" dirty="0" smtClean="0"/>
              <a:t>, TVCG (</a:t>
            </a:r>
            <a:r>
              <a:rPr lang="en-US" dirty="0" err="1" smtClean="0"/>
              <a:t>InfoVis</a:t>
            </a:r>
            <a:r>
              <a:rPr lang="en-US" dirty="0" smtClean="0"/>
              <a:t>), 2008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37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600200"/>
            <a:ext cx="8876026" cy="362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09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Eyes’ </a:t>
            </a:r>
            <a:r>
              <a:rPr lang="en-US" dirty="0" err="1" smtClean="0"/>
              <a:t>WordTree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417638"/>
            <a:ext cx="4857750" cy="43403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2560638"/>
            <a:ext cx="4513500" cy="402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78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 Nets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Examine unstructured documents</a:t>
            </a:r>
          </a:p>
          <a:p>
            <a:r>
              <a:rPr lang="en-US" dirty="0" smtClean="0"/>
              <a:t>Presents pairs of terms and phrases such as</a:t>
            </a:r>
          </a:p>
          <a:p>
            <a:pPr lvl="1"/>
            <a:r>
              <a:rPr lang="en-US" dirty="0" smtClean="0"/>
              <a:t>X and Y</a:t>
            </a:r>
          </a:p>
          <a:p>
            <a:pPr lvl="1"/>
            <a:r>
              <a:rPr lang="en-US" dirty="0" smtClean="0"/>
              <a:t>X’s Y</a:t>
            </a:r>
          </a:p>
          <a:p>
            <a:pPr lvl="1"/>
            <a:r>
              <a:rPr lang="en-US" dirty="0" smtClean="0"/>
              <a:t>X at Y</a:t>
            </a:r>
          </a:p>
          <a:p>
            <a:pPr lvl="1"/>
            <a:r>
              <a:rPr lang="en-US" dirty="0" smtClean="0"/>
              <a:t>X (</a:t>
            </a:r>
            <a:r>
              <a:rPr lang="en-US" dirty="0" err="1" smtClean="0"/>
              <a:t>is|are|was|were</a:t>
            </a:r>
            <a:r>
              <a:rPr lang="en-US" dirty="0" smtClean="0"/>
              <a:t>) Y</a:t>
            </a:r>
          </a:p>
          <a:p>
            <a:r>
              <a:rPr lang="en-US" dirty="0" smtClean="0"/>
              <a:t>Uses special graph layout algorithm with compression and simplification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6324600"/>
            <a:ext cx="3289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van Ham et al, TVCG (</a:t>
            </a:r>
            <a:r>
              <a:rPr lang="en-US" dirty="0" err="1" smtClean="0"/>
              <a:t>InfoVis</a:t>
            </a:r>
            <a:r>
              <a:rPr lang="en-US" dirty="0" smtClean="0"/>
              <a:t>), 2009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101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828800"/>
            <a:ext cx="8991600" cy="3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7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Examples, cont.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91" y="1417639"/>
            <a:ext cx="8955382" cy="467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71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849" y="1417638"/>
            <a:ext cx="6655501" cy="530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26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Words and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Can we show most frequent words like a word cloud but also provide context?</a:t>
            </a:r>
          </a:p>
          <a:p>
            <a:pPr lvl="1"/>
            <a:r>
              <a:rPr lang="en-US" dirty="0" smtClean="0"/>
              <a:t>Should each word appear one time?</a:t>
            </a:r>
          </a:p>
          <a:p>
            <a:pPr lvl="1"/>
            <a:r>
              <a:rPr lang="en-US" dirty="0" smtClean="0"/>
              <a:t>But then how to show context?</a:t>
            </a:r>
          </a:p>
          <a:p>
            <a:pPr lvl="1"/>
            <a:r>
              <a:rPr lang="en-US" dirty="0" smtClean="0"/>
              <a:t>If appears multiple times, how to make that work?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92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SentenTree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Elements of word clouds and word trees</a:t>
            </a:r>
          </a:p>
          <a:p>
            <a:pPr lvl="1"/>
            <a:r>
              <a:rPr lang="en-US" dirty="0" smtClean="0"/>
              <a:t>Highlight keywords using size</a:t>
            </a:r>
          </a:p>
          <a:p>
            <a:pPr lvl="1"/>
            <a:r>
              <a:rPr lang="en-US" dirty="0" smtClean="0"/>
              <a:t>Show sentence fragments</a:t>
            </a:r>
          </a:p>
          <a:p>
            <a:pPr lvl="1"/>
            <a:r>
              <a:rPr lang="en-US" dirty="0" smtClean="0"/>
              <a:t>Provide a summary of the dataset</a:t>
            </a:r>
          </a:p>
          <a:p>
            <a:pPr lvl="1"/>
            <a:r>
              <a:rPr lang="en-US" dirty="0" smtClean="0"/>
              <a:t>Enable drill-down into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1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Visualization in Information Retrieval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Can visualization help Information Retrieval?</a:t>
            </a:r>
          </a:p>
          <a:p>
            <a:r>
              <a:rPr lang="en-US" dirty="0" smtClean="0"/>
              <a:t>Given some active search or query, we can:</a:t>
            </a:r>
          </a:p>
          <a:p>
            <a:pPr lvl="1"/>
            <a:r>
              <a:rPr lang="en-US" dirty="0" smtClean="0"/>
              <a:t>Show results visually.</a:t>
            </a:r>
          </a:p>
          <a:p>
            <a:pPr lvl="1"/>
            <a:r>
              <a:rPr lang="en-US" dirty="0" smtClean="0"/>
              <a:t>Show how query terms relate to results.</a:t>
            </a:r>
          </a:p>
          <a:p>
            <a:pPr lvl="1"/>
            <a:r>
              <a:rPr lang="en-US" dirty="0" smtClean="0"/>
              <a:t>Others?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07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Summary of 189,450 tweets (108,702 unique) posted in a 15 minute time window around the first goal of the opening game of the 2014 Soccer World Cup</a:t>
            </a:r>
          </a:p>
          <a:p>
            <a:pPr lvl="1"/>
            <a:r>
              <a:rPr lang="en-US" dirty="0" smtClean="0"/>
              <a:t>Interaction is key &amp; not shown here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752600"/>
            <a:ext cx="8876401" cy="132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65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Example,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Tweets mentioning word “Yosemite” from Aug 1, 2014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34334"/>
            <a:ext cx="8839200" cy="277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56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349" y="1380716"/>
            <a:ext cx="6808501" cy="532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Visualize an entire book</a:t>
            </a:r>
          </a:p>
          <a:p>
            <a:r>
              <a:rPr lang="en-US" dirty="0" smtClean="0"/>
              <a:t>What does that mean?</a:t>
            </a:r>
          </a:p>
          <a:p>
            <a:pPr lvl="1"/>
            <a:r>
              <a:rPr lang="en-US" dirty="0" smtClean="0"/>
              <a:t>Word appearances</a:t>
            </a:r>
          </a:p>
          <a:p>
            <a:pPr lvl="1"/>
            <a:r>
              <a:rPr lang="en-US" dirty="0" smtClean="0"/>
              <a:t>Sentences</a:t>
            </a:r>
          </a:p>
        </p:txBody>
      </p:sp>
    </p:spTree>
    <p:extLst>
      <p:ext uri="{BB962C8B-B14F-4D97-AF65-F5344CB8AC3E}">
        <p14:creationId xmlns:p14="http://schemas.microsoft.com/office/powerpoint/2010/main" val="4258840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TextArc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417638"/>
            <a:ext cx="5715000" cy="50511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81800" y="1417638"/>
            <a:ext cx="2057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Sentences laid out in order of appearance</a:t>
            </a:r>
          </a:p>
          <a:p>
            <a:endParaRPr lang="en-US" dirty="0" smtClean="0"/>
          </a:p>
          <a:p>
            <a:r>
              <a:rPr lang="en-US" dirty="0" smtClean="0"/>
              <a:t>Words near to where they appear</a:t>
            </a:r>
          </a:p>
          <a:p>
            <a:endParaRPr lang="en-US" dirty="0" smtClean="0"/>
          </a:p>
          <a:p>
            <a:r>
              <a:rPr lang="en-US" dirty="0" smtClean="0"/>
              <a:t>Significant interaction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81800" y="6097843"/>
            <a:ext cx="1060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Brad Paley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9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More about collections of documents and showing other characteristics of documents</a:t>
            </a:r>
          </a:p>
          <a:p>
            <a:pPr lvl="1"/>
            <a:r>
              <a:rPr lang="en-US" dirty="0" smtClean="0"/>
              <a:t>Analysis metrics</a:t>
            </a:r>
          </a:p>
          <a:p>
            <a:pPr lvl="1"/>
            <a:r>
              <a:rPr lang="en-US" dirty="0" smtClean="0"/>
              <a:t>Entities</a:t>
            </a:r>
          </a:p>
          <a:p>
            <a:pPr lvl="1"/>
            <a:r>
              <a:rPr lang="en-US" dirty="0" smtClean="0"/>
              <a:t>Concepts &amp; themes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60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Viegas</a:t>
            </a:r>
            <a:r>
              <a:rPr lang="en-US" dirty="0" smtClean="0"/>
              <a:t> &amp; Wattenberg, 2008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28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Visualization-Enhanced Search Engine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Creating a visual search engine was a ‘holy grail’ for a while.</a:t>
            </a:r>
          </a:p>
          <a:p>
            <a:r>
              <a:rPr lang="en-US" dirty="0" smtClean="0"/>
              <a:t>Has not worked very well so far.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26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Visualization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587" y="1417638"/>
            <a:ext cx="5008025" cy="4919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63910" y="6347550"/>
            <a:ext cx="3673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http://www.kartoo.com</a:t>
            </a:r>
            <a:r>
              <a:rPr lang="en-US" dirty="0" smtClean="0"/>
              <a:t>  (Now Defunct)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15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RankSpiral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495" y="1404283"/>
            <a:ext cx="6222207" cy="47632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14588" y="6324600"/>
            <a:ext cx="3172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Spoerri’s</a:t>
            </a:r>
            <a:r>
              <a:rPr lang="en-US" dirty="0" smtClean="0"/>
              <a:t> </a:t>
            </a:r>
            <a:r>
              <a:rPr lang="en-US" dirty="0" err="1" smtClean="0"/>
              <a:t>InfoVis</a:t>
            </a:r>
            <a:r>
              <a:rPr lang="en-US" dirty="0" smtClean="0"/>
              <a:t> 2004 Poster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71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10819</TotalTime>
  <Words>1234</Words>
  <Application>Microsoft Macintosh PowerPoint</Application>
  <PresentationFormat>On-screen Show (4:3)</PresentationFormat>
  <Paragraphs>258</Paragraphs>
  <Slides>66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Calibri</vt:lpstr>
      <vt:lpstr>Franklin Gothic Book</vt:lpstr>
      <vt:lpstr>Perpetua</vt:lpstr>
      <vt:lpstr>Wingdings</vt:lpstr>
      <vt:lpstr>Wingdings 2</vt:lpstr>
      <vt:lpstr>Equity</vt:lpstr>
      <vt:lpstr>CSE 591 Text and Document Visualization</vt:lpstr>
      <vt:lpstr>Text is Everywhere</vt:lpstr>
      <vt:lpstr>Big Question </vt:lpstr>
      <vt:lpstr>Challenge</vt:lpstr>
      <vt:lpstr>Information Retrieval vs. Visualization</vt:lpstr>
      <vt:lpstr>Visualization in Information Retrieval</vt:lpstr>
      <vt:lpstr>Visualization-Enhanced Search Engine</vt:lpstr>
      <vt:lpstr>Search Visualization</vt:lpstr>
      <vt:lpstr>RankSpiral</vt:lpstr>
      <vt:lpstr>More Information</vt:lpstr>
      <vt:lpstr>Representing Text</vt:lpstr>
      <vt:lpstr>One Way to Represent Text</vt:lpstr>
      <vt:lpstr>Design Challenge</vt:lpstr>
      <vt:lpstr>Tasks</vt:lpstr>
      <vt:lpstr>Word Counts</vt:lpstr>
      <vt:lpstr>More Word Counting</vt:lpstr>
      <vt:lpstr>Tag/Word Clouds</vt:lpstr>
      <vt:lpstr>History</vt:lpstr>
      <vt:lpstr>Flickr Tag Cloud</vt:lpstr>
      <vt:lpstr>delicious Tag Cloud</vt:lpstr>
      <vt:lpstr>Alternate Order</vt:lpstr>
      <vt:lpstr>Amazon’s (old) Product Concordance</vt:lpstr>
      <vt:lpstr>More Information</vt:lpstr>
      <vt:lpstr>Many Eyes Tag Cloud</vt:lpstr>
      <vt:lpstr>Problems</vt:lpstr>
      <vt:lpstr>PowerPoint Presentation</vt:lpstr>
      <vt:lpstr>Why So Popular?</vt:lpstr>
      <vt:lpstr>PowerPoint Presentation</vt:lpstr>
      <vt:lpstr>Wordle</vt:lpstr>
      <vt:lpstr>Wordle</vt:lpstr>
      <vt:lpstr>Layout Algorithm</vt:lpstr>
      <vt:lpstr>Fun Uses</vt:lpstr>
      <vt:lpstr>2-Day Survey in Jan. 09</vt:lpstr>
      <vt:lpstr>State of the Union Wordles</vt:lpstr>
      <vt:lpstr>A Little More Order</vt:lpstr>
      <vt:lpstr>Semantic/Context Word Clouds</vt:lpstr>
      <vt:lpstr>Wordle Characteristics</vt:lpstr>
      <vt:lpstr>Mani-Wordle</vt:lpstr>
      <vt:lpstr>Video</vt:lpstr>
      <vt:lpstr>Text Analysis on the Web</vt:lpstr>
      <vt:lpstr>Multiple Documents</vt:lpstr>
      <vt:lpstr>Parallel Tag Clouds</vt:lpstr>
      <vt:lpstr>Analytic Support</vt:lpstr>
      <vt:lpstr>Overview and Timeline</vt:lpstr>
      <vt:lpstr>FeatureLens</vt:lpstr>
      <vt:lpstr>SeeSoft Display</vt:lpstr>
      <vt:lpstr>Beyond Individual Words</vt:lpstr>
      <vt:lpstr>Concordance</vt:lpstr>
      <vt:lpstr>Concordance in Text</vt:lpstr>
      <vt:lpstr>Word Tree</vt:lpstr>
      <vt:lpstr>Word Tree</vt:lpstr>
      <vt:lpstr>Interaction</vt:lpstr>
      <vt:lpstr>Many Eyes’ WordTree</vt:lpstr>
      <vt:lpstr>Phrase Nets</vt:lpstr>
      <vt:lpstr>Examples</vt:lpstr>
      <vt:lpstr>Examples, cont.</vt:lpstr>
      <vt:lpstr>User Interface</vt:lpstr>
      <vt:lpstr>Words and Context</vt:lpstr>
      <vt:lpstr>SentenTree</vt:lpstr>
      <vt:lpstr>Example</vt:lpstr>
      <vt:lpstr>Example, cont.</vt:lpstr>
      <vt:lpstr>Video</vt:lpstr>
      <vt:lpstr>Another Challenge</vt:lpstr>
      <vt:lpstr>TextArc</vt:lpstr>
      <vt:lpstr>Next Time</vt:lpstr>
      <vt:lpstr>Reading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cadlabadmin</dc:creator>
  <cp:lastModifiedBy>Nikhil Lohia</cp:lastModifiedBy>
  <cp:revision>374</cp:revision>
  <dcterms:created xsi:type="dcterms:W3CDTF">2011-08-04T19:58:28Z</dcterms:created>
  <dcterms:modified xsi:type="dcterms:W3CDTF">2017-03-28T18:43:11Z</dcterms:modified>
</cp:coreProperties>
</file>

<file path=docProps/thumbnail.jpeg>
</file>